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0" r:id="rId2"/>
    <p:sldId id="265" r:id="rId3"/>
    <p:sldId id="269" r:id="rId4"/>
    <p:sldId id="271" r:id="rId5"/>
    <p:sldId id="272" r:id="rId6"/>
    <p:sldId id="273" r:id="rId7"/>
    <p:sldId id="274" r:id="rId8"/>
    <p:sldId id="277" r:id="rId9"/>
    <p:sldId id="279" r:id="rId10"/>
    <p:sldId id="278" r:id="rId11"/>
    <p:sldId id="275" r:id="rId12"/>
    <p:sldId id="267" r:id="rId13"/>
  </p:sldIdLst>
  <p:sldSz cx="12192000" cy="6858000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70B5"/>
    <a:srgbClr val="3B4555"/>
    <a:srgbClr val="2A5244"/>
    <a:srgbClr val="325D69"/>
    <a:srgbClr val="3F649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17"/>
    <p:restoredTop sz="94674"/>
  </p:normalViewPr>
  <p:slideViewPr>
    <p:cSldViewPr snapToGrid="0" snapToObjects="1">
      <p:cViewPr>
        <p:scale>
          <a:sx n="100" d="100"/>
          <a:sy n="100" d="100"/>
        </p:scale>
        <p:origin x="-182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41;&#1045;&#1056;&#1045;&#1046;&#1051;&#1048;&#1042;&#1067;&#1045;\&#1044;.&#1089;.%20&#8470;%2034%20&#1051;&#1080;&#1085;-&#1087;&#1088;&#1086;&#1077;&#1082;&#1090;%20&#8470;%204\8%20&#1052;&#1086;&#1085;&#1080;&#1090;&#1086;&#1088;&#1080;&#1085;&#1075;%20&#1088;&#1077;&#1079;&#1091;&#1083;&#1100;&#1090;&#1072;&#1090;&#1086;&#1074;\&#1052;&#1086;&#1085;&#1080;&#1090;&#1086;&#1088;&#1080;&#1085;&#1075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i="1"/>
              <a:t>Мониторинг достигнутых результатов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'Лист значений'!$B$2</c:f>
              <c:strCache>
                <c:ptCount val="1"/>
                <c:pt idx="0">
                  <c:v>Мониторинг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'Лист значений'!$A$3:$A$20</c:f>
              <c:numCache>
                <c:formatCode>dd/mm/yy;@</c:formatCode>
                <c:ptCount val="18"/>
                <c:pt idx="0">
                  <c:v>44424</c:v>
                </c:pt>
                <c:pt idx="1">
                  <c:v>44425</c:v>
                </c:pt>
                <c:pt idx="2">
                  <c:v>44426</c:v>
                </c:pt>
                <c:pt idx="3">
                  <c:v>44427</c:v>
                </c:pt>
                <c:pt idx="4">
                  <c:v>44431</c:v>
                </c:pt>
                <c:pt idx="5">
                  <c:v>44433</c:v>
                </c:pt>
                <c:pt idx="6">
                  <c:v>44429</c:v>
                </c:pt>
                <c:pt idx="7">
                  <c:v>44431</c:v>
                </c:pt>
                <c:pt idx="8">
                  <c:v>44433</c:v>
                </c:pt>
                <c:pt idx="9">
                  <c:v>44435</c:v>
                </c:pt>
                <c:pt idx="10">
                  <c:v>44439</c:v>
                </c:pt>
                <c:pt idx="11">
                  <c:v>44440</c:v>
                </c:pt>
                <c:pt idx="12">
                  <c:v>44441</c:v>
                </c:pt>
                <c:pt idx="13">
                  <c:v>44442</c:v>
                </c:pt>
              </c:numCache>
            </c:numRef>
          </c:xVal>
          <c:yVal>
            <c:numRef>
              <c:f>'Лист значений'!$B$3:$B$20</c:f>
              <c:numCache>
                <c:formatCode>General</c:formatCode>
                <c:ptCount val="18"/>
                <c:pt idx="0">
                  <c:v>200</c:v>
                </c:pt>
                <c:pt idx="1">
                  <c:v>185</c:v>
                </c:pt>
                <c:pt idx="2">
                  <c:v>167</c:v>
                </c:pt>
                <c:pt idx="3">
                  <c:v>153</c:v>
                </c:pt>
                <c:pt idx="4">
                  <c:v>144</c:v>
                </c:pt>
                <c:pt idx="5">
                  <c:v>151</c:v>
                </c:pt>
                <c:pt idx="6">
                  <c:v>135</c:v>
                </c:pt>
                <c:pt idx="7">
                  <c:v>123</c:v>
                </c:pt>
                <c:pt idx="8">
                  <c:v>105</c:v>
                </c:pt>
                <c:pt idx="9">
                  <c:v>115</c:v>
                </c:pt>
                <c:pt idx="10">
                  <c:v>100</c:v>
                </c:pt>
                <c:pt idx="11">
                  <c:v>95</c:v>
                </c:pt>
                <c:pt idx="12">
                  <c:v>87</c:v>
                </c:pt>
                <c:pt idx="13">
                  <c:v>85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B74D-4984-9E30-579B85A925BF}"/>
            </c:ext>
          </c:extLst>
        </c:ser>
        <c:ser>
          <c:idx val="1"/>
          <c:order val="1"/>
          <c:tx>
            <c:strRef>
              <c:f>'Лист значений'!$D$2</c:f>
              <c:strCache>
                <c:ptCount val="1"/>
                <c:pt idx="0">
                  <c:v>Целевое значение</c:v>
                </c:pt>
              </c:strCache>
            </c:strRef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'Лист значений'!$A$3:$A$20</c:f>
              <c:numCache>
                <c:formatCode>dd/mm/yy;@</c:formatCode>
                <c:ptCount val="18"/>
                <c:pt idx="0">
                  <c:v>44424</c:v>
                </c:pt>
                <c:pt idx="1">
                  <c:v>44425</c:v>
                </c:pt>
                <c:pt idx="2">
                  <c:v>44426</c:v>
                </c:pt>
                <c:pt idx="3">
                  <c:v>44427</c:v>
                </c:pt>
                <c:pt idx="4">
                  <c:v>44431</c:v>
                </c:pt>
                <c:pt idx="5">
                  <c:v>44433</c:v>
                </c:pt>
                <c:pt idx="6">
                  <c:v>44429</c:v>
                </c:pt>
                <c:pt idx="7">
                  <c:v>44431</c:v>
                </c:pt>
                <c:pt idx="8">
                  <c:v>44433</c:v>
                </c:pt>
                <c:pt idx="9">
                  <c:v>44435</c:v>
                </c:pt>
                <c:pt idx="10">
                  <c:v>44439</c:v>
                </c:pt>
                <c:pt idx="11">
                  <c:v>44440</c:v>
                </c:pt>
                <c:pt idx="12">
                  <c:v>44441</c:v>
                </c:pt>
                <c:pt idx="13">
                  <c:v>44442</c:v>
                </c:pt>
              </c:numCache>
            </c:numRef>
          </c:xVal>
          <c:yVal>
            <c:numRef>
              <c:f>'Лист значений'!$D$3:$D$20</c:f>
              <c:numCache>
                <c:formatCode>General</c:formatCode>
                <c:ptCount val="18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  <c:pt idx="12">
                  <c:v>85</c:v>
                </c:pt>
                <c:pt idx="13">
                  <c:v>85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B74D-4984-9E30-579B85A925BF}"/>
            </c:ext>
          </c:extLst>
        </c:ser>
        <c:axId val="37182464"/>
        <c:axId val="37560704"/>
      </c:scatterChart>
      <c:valAx>
        <c:axId val="371824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Дата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dd/mm/yy;@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60704"/>
        <c:crosses val="autoZero"/>
        <c:crossBetween val="midCat"/>
      </c:valAx>
      <c:valAx>
        <c:axId val="37560704"/>
        <c:scaling>
          <c:orientation val="minMax"/>
        </c:scaling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значение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182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3.4779294796126257E-2"/>
          <c:y val="0.1611743832844669"/>
          <c:w val="0.93830175696457085"/>
          <c:h val="0.631117653594045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0.12620095166337936"/>
                  <c:y val="-7.33965897314848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108/200 </a:t>
                    </a:r>
                    <a:r>
                      <a:rPr lang="ru-RU" dirty="0"/>
                      <a:t>минут</a:t>
                    </a:r>
                  </a:p>
                </c:rich>
              </c:tx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1DF-4A5C-A6DB-0A8E82E5C9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222462774820639"/>
                  <c:y val="-0.204766259902731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48/85</a:t>
                    </a:r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dirty="0" smtClean="0"/>
                      <a:t>минут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DF-4A5C-A6DB-0A8E82E5C986}"/>
                </c:ext>
                <c:ext xmlns:c15="http://schemas.microsoft.com/office/drawing/2012/chart" uri="{CE6537A1-D6FC-4f65-9D91-7224C49458BB}">
                  <c15:layout>
                    <c:manualLayout>
                      <c:w val="0.16330029706492305"/>
                      <c:h val="0.249107319193711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118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DF-4A5C-A6DB-0A8E82E5C986}"/>
            </c:ext>
          </c:extLst>
        </c:ser>
        <c:dLbls>
          <c:showVal val="1"/>
        </c:dLbls>
        <c:gapWidth val="196"/>
        <c:overlap val="-1"/>
        <c:axId val="114618752"/>
        <c:axId val="114620288"/>
      </c:barChart>
      <c:catAx>
        <c:axId val="114618752"/>
        <c:scaling>
          <c:orientation val="minMax"/>
        </c:scaling>
        <c:axPos val="b"/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14620288"/>
        <c:crosses val="autoZero"/>
        <c:auto val="1"/>
        <c:lblAlgn val="ctr"/>
        <c:lblOffset val="100"/>
      </c:catAx>
      <c:valAx>
        <c:axId val="114620288"/>
        <c:scaling>
          <c:orientation val="minMax"/>
        </c:scaling>
        <c:delete val="1"/>
        <c:axPos val="l"/>
        <c:numFmt formatCode="0" sourceLinked="1"/>
        <c:tickLblPos val="nextTo"/>
        <c:crossAx val="114618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ECDD1C74-BCE0-4720-BB4D-1C776D0BAC74}"/>
            </a:ext>
          </a:extLst>
        </cdr:cNvPr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0.70387</cdr:x>
      <cdr:y>0.28368</cdr:y>
    </cdr:from>
    <cdr:to>
      <cdr:x>0.74298</cdr:x>
      <cdr:y>0.45704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4549061" y="1042799"/>
          <a:ext cx="252736" cy="637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8AEB7-66CB-4B8E-8C30-1B769F0E1317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0231-DF6E-4BCF-88CC-2E06C47AE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A0231-DF6E-4BCF-88CC-2E06C47AEBA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1.docx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233" y="186527"/>
            <a:ext cx="9892767" cy="66714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70" y="1912852"/>
            <a:ext cx="85002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«Оптимизация процесса подготовки и размещения информации на сайте учреждения»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Белоусова Любовь Васильевна,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заведующий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Детский сад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Команда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воспитатель Андреева Е.С., воспитатель Колыванова О.В.</a:t>
            </a:r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F28FD0A-0A79-BC48-8F5A-4C66836EBC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400717" y="316752"/>
            <a:ext cx="1141906" cy="1484933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A6D10BC-4F8E-4BA6-AECD-CC312AF43C88}"/>
              </a:ext>
            </a:extLst>
          </p:cNvPr>
          <p:cNvSpPr/>
          <p:nvPr/>
        </p:nvSpPr>
        <p:spPr>
          <a:xfrm>
            <a:off x="2106602" y="437224"/>
            <a:ext cx="5331428" cy="1215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5254" y="561792"/>
            <a:ext cx="6087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34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24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838200" y="290471"/>
            <a:ext cx="10515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B4555"/>
                </a:solidFill>
                <a:latin typeface="Futura PT Bold" panose="020B0902020204020203" pitchFamily="34" charset="-52"/>
              </a:rPr>
              <a:t>Визуализация (фотографии «Было» – «Стало</a:t>
            </a:r>
            <a:r>
              <a:rPr lang="ru-RU" sz="1600" b="1" dirty="0" smtClean="0">
                <a:solidFill>
                  <a:srgbClr val="3B4555"/>
                </a:solidFill>
                <a:latin typeface="Futura PT Bold" panose="020B0902020204020203" pitchFamily="34" charset="-52"/>
              </a:rPr>
              <a:t>»)</a:t>
            </a:r>
            <a:endParaRPr lang="ru-RU" sz="1600" b="1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43DBE48-A421-440B-8CD1-3AF23EF66071}"/>
              </a:ext>
            </a:extLst>
          </p:cNvPr>
          <p:cNvSpPr/>
          <p:nvPr/>
        </p:nvSpPr>
        <p:spPr>
          <a:xfrm>
            <a:off x="7866344" y="604403"/>
            <a:ext cx="2371595" cy="3950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utura PT"/>
              </a:rPr>
              <a:t>«Стало»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5E05F25-4175-4AA0-B949-6ED42AC1450F}"/>
              </a:ext>
            </a:extLst>
          </p:cNvPr>
          <p:cNvSpPr/>
          <p:nvPr/>
        </p:nvSpPr>
        <p:spPr>
          <a:xfrm>
            <a:off x="1954059" y="604403"/>
            <a:ext cx="2054269" cy="3950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utura PT"/>
              </a:rPr>
              <a:t>«Было»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838200" y="1325880"/>
          <a:ext cx="10919459" cy="4579620"/>
        </p:xfrm>
        <a:graphic>
          <a:graphicData uri="http://schemas.openxmlformats.org/drawingml/2006/table">
            <a:tbl>
              <a:tblPr/>
              <a:tblGrid>
                <a:gridCol w="2005777"/>
                <a:gridCol w="3413735"/>
                <a:gridCol w="2430411"/>
                <a:gridCol w="3069536"/>
              </a:tblGrid>
              <a:tr h="4107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 «Было»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«Стало»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1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ответственного работника за размещение информации на сайте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Назначение ответственного работника за размещение информации на сайте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информации на бумажном носителе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возможности делать электронный вариант информации на компьютере, планшете или телефоне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Занятость работника, отсутствие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рабочем месте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Передача информации по электронной почте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Несвоевременное размещение информации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4" marR="5825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Рисунок 25" descr="C:\Users\Пользователь\Desktop\IMG-20210819-WA000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985" y="1790703"/>
            <a:ext cx="819150" cy="109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C:\Users\Пользователь\Desktop\IMG-20210819-WA00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8328" y="1790703"/>
            <a:ext cx="849630" cy="113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C:\Users\Пользователь\Desktop\IMG_20210817_13234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6850" y="1831125"/>
            <a:ext cx="819150" cy="109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C:\Users\Пользователь\Desktop\IMG_20210826_14361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95435" y="1790703"/>
            <a:ext cx="872490" cy="113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C:\Users\Ольга\Documents\Бережливый регион\1 проект Оптимизация сайта\ОПТИМИЗАЦИЯ САЙТА\7 Внедрение улучшений\Было - стало\image-18-01-21-12-57.heic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16273" y="3022601"/>
            <a:ext cx="1061723" cy="1158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 descr="C:\Users\Пользователь\Desktop\БЕРЕЖЛИВЫЕ\фото 4 лин проект\IMG_20210827_10383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98255" y="2926083"/>
            <a:ext cx="1878330" cy="124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C:\Users\Пользователь\Desktop\post_5d3188524031a.jpe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63215" y="4175763"/>
            <a:ext cx="1767840" cy="80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C:\Users\Пользователь\Desktop\IMG_20210827_110031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98255" y="4175763"/>
            <a:ext cx="1604010" cy="120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C:\Users\Пользователь\Desktop\молодая-коммерсантка-держа-часы-28364949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08328" y="4983481"/>
            <a:ext cx="1598619" cy="1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182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Достигнутые результаты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836D1805-57B3-4E04-8411-8E76B8EB078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92419910"/>
              </p:ext>
            </p:extLst>
          </p:nvPr>
        </p:nvGraphicFramePr>
        <p:xfrm>
          <a:off x="2267743" y="1772816"/>
          <a:ext cx="6462897" cy="367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340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59" y="5108"/>
            <a:ext cx="10216055" cy="6889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489" y="4495218"/>
            <a:ext cx="955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Light" panose="020B0402020204020303" pitchFamily="34" charset="0"/>
                <a:ea typeface="+mn-ea"/>
                <a:cs typeface="+mn-cs"/>
              </a:rPr>
              <a:t>Спасибо за внимание!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3B4555"/>
              </a:solidFill>
              <a:effectLst/>
              <a:uLnTx/>
              <a:uFillTx/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0A86347-7E9E-164A-B30D-1C403B16D2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338489" y="144537"/>
            <a:ext cx="1141906" cy="14849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93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6444" y="286518"/>
            <a:ext cx="1138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54543" y="108673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54295087"/>
              </p:ext>
            </p:extLst>
          </p:nvPr>
        </p:nvGraphicFramePr>
        <p:xfrm>
          <a:off x="-22225" y="282575"/>
          <a:ext cx="12018963" cy="7772400"/>
        </p:xfrm>
        <a:graphic>
          <a:graphicData uri="http://schemas.openxmlformats.org/presentationml/2006/ole">
            <p:oleObj spid="_x0000_s1032" name="Документ" r:id="rId5" imgW="11170841" imgH="674480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985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9007" y="176174"/>
            <a:ext cx="8595093" cy="121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sz="4104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24172" y="827489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7C1D1D30-7EF2-45EF-BDDC-436FE7BC0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538F6DC-0138-442D-9597-2AC0C997F372}"/>
              </a:ext>
            </a:extLst>
          </p:cNvPr>
          <p:cNvSpPr/>
          <p:nvPr/>
        </p:nvSpPr>
        <p:spPr>
          <a:xfrm>
            <a:off x="3531840" y="1463661"/>
            <a:ext cx="7402555" cy="55270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Белоусова Любовь Васильевна, заведующий </a:t>
            </a:r>
            <a:r>
              <a:rPr lang="ru-RU" dirty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</a:t>
            </a:r>
            <a:endParaRPr lang="ru-RU" dirty="0">
              <a:ln w="6350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460DD9B-1A47-4970-8E35-BA03AC0AF984}"/>
              </a:ext>
            </a:extLst>
          </p:cNvPr>
          <p:cNvSpPr/>
          <p:nvPr/>
        </p:nvSpPr>
        <p:spPr>
          <a:xfrm>
            <a:off x="2753003" y="3237836"/>
            <a:ext cx="6722361" cy="186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Андреева Елена Семеновна, старший воспитатель</a:t>
            </a:r>
            <a:endParaRPr lang="ru-RU" dirty="0">
              <a:ln w="6350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8C7F769-CDC1-43A8-B80A-AD97645B01E1}"/>
              </a:ext>
            </a:extLst>
          </p:cNvPr>
          <p:cNvSpPr/>
          <p:nvPr/>
        </p:nvSpPr>
        <p:spPr>
          <a:xfrm>
            <a:off x="2810088" y="4739323"/>
            <a:ext cx="6312930" cy="293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Колыванова </a:t>
            </a:r>
            <a:r>
              <a:rPr lang="ru-RU" dirty="0" err="1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ксана </a:t>
            </a:r>
            <a:r>
              <a:rPr lang="ru-RU" dirty="0" smtClean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Владимировна, </a:t>
            </a:r>
            <a:r>
              <a:rPr lang="ru-RU" dirty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</p:txBody>
      </p:sp>
      <p:pic>
        <p:nvPicPr>
          <p:cNvPr id="12" name="Picture 4">
            <a:extLst>
              <a:ext uri="{FF2B5EF4-FFF2-40B4-BE49-F238E27FC236}">
                <a16:creationId xmlns="" xmlns:a16="http://schemas.microsoft.com/office/drawing/2014/main" id="{7C1D1D30-7EF2-45EF-BDDC-436FE7BC0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66" y="29614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="" xmlns:a16="http://schemas.microsoft.com/office/drawing/2014/main" id="{7C1D1D30-7EF2-45EF-BDDC-436FE7BC0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80425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93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-21265" y="1045029"/>
            <a:ext cx="110049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990" y="122871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6423" y="1499372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8675657"/>
              </p:ext>
            </p:extLst>
          </p:nvPr>
        </p:nvGraphicFramePr>
        <p:xfrm>
          <a:off x="617151" y="1631380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Заведующий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dirty="0" smtClean="0"/>
                        <a:t>-  </a:t>
                      </a:r>
                      <a:r>
                        <a:rPr lang="ru-RU" sz="900" b="1" dirty="0" smtClean="0"/>
                        <a:t>Поручение о размещении информации на сайте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 шага</a:t>
                      </a:r>
                    </a:p>
                    <a:p>
                      <a:pPr algn="ctr"/>
                      <a:r>
                        <a:rPr lang="en-US" sz="900" dirty="0" smtClean="0"/>
                        <a:t>min 3</a:t>
                      </a:r>
                      <a:r>
                        <a:rPr lang="ru-RU" sz="900" baseline="0" dirty="0" smtClean="0"/>
                        <a:t> /</a:t>
                      </a:r>
                      <a:r>
                        <a:rPr lang="en-US" sz="900" dirty="0" smtClean="0"/>
                        <a:t>max </a:t>
                      </a:r>
                      <a:r>
                        <a:rPr lang="ru-RU" sz="900" dirty="0" smtClean="0"/>
                        <a:t>20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2411413" y="1881285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1082627"/>
              </p:ext>
            </p:extLst>
          </p:nvPr>
        </p:nvGraphicFramePr>
        <p:xfrm>
          <a:off x="2734130" y="1733645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Сотрудники ДОУ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/>
                        <a:t>Сбор и подготовка информации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 шага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 </a:t>
                      </a:r>
                      <a:r>
                        <a:rPr lang="ru-RU" sz="900" dirty="0" smtClean="0"/>
                        <a:t>3</a:t>
                      </a:r>
                      <a:r>
                        <a:rPr lang="en-US" sz="900" dirty="0" smtClean="0"/>
                        <a:t>0</a:t>
                      </a:r>
                      <a:r>
                        <a:rPr lang="ru-RU" sz="900" baseline="0" dirty="0" smtClean="0"/>
                        <a:t> /</a:t>
                      </a:r>
                      <a:r>
                        <a:rPr lang="en-US" sz="900" dirty="0" smtClean="0"/>
                        <a:t>max </a:t>
                      </a:r>
                      <a:r>
                        <a:rPr lang="ru-RU" sz="900" dirty="0" smtClean="0"/>
                        <a:t>40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030495"/>
              </p:ext>
            </p:extLst>
          </p:nvPr>
        </p:nvGraphicFramePr>
        <p:xfrm>
          <a:off x="4920140" y="1733645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Сотрудники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ДОУ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/>
                        <a:t>Передача информации для выборке</a:t>
                      </a:r>
                      <a:r>
                        <a:rPr lang="ru-RU" sz="900" b="1" baseline="0" dirty="0" smtClean="0"/>
                        <a:t> материалов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l"/>
                      <a:r>
                        <a:rPr lang="ru-RU" sz="900" dirty="0" smtClean="0"/>
                        <a:t>                  </a:t>
                      </a:r>
                      <a:r>
                        <a:rPr lang="en-US" sz="900" dirty="0" smtClean="0"/>
                        <a:t>min 3</a:t>
                      </a:r>
                      <a:r>
                        <a:rPr lang="ru-RU" sz="900" dirty="0" smtClean="0"/>
                        <a:t>/</a:t>
                      </a:r>
                      <a:r>
                        <a:rPr lang="ru-RU" sz="900" baseline="0" dirty="0" smtClean="0"/>
                        <a:t> </a:t>
                      </a:r>
                      <a:r>
                        <a:rPr lang="en-US" sz="900" dirty="0" smtClean="0"/>
                        <a:t>max </a:t>
                      </a:r>
                      <a:r>
                        <a:rPr lang="ru-RU" sz="900" dirty="0" smtClean="0"/>
                        <a:t>10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8049290"/>
              </p:ext>
            </p:extLst>
          </p:nvPr>
        </p:nvGraphicFramePr>
        <p:xfrm>
          <a:off x="7170307" y="1667850"/>
          <a:ext cx="1751856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Старший воспитатель 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/>
                        <a:t>Проверяет представленную информацию, отбирает фотографии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 </a:t>
                      </a:r>
                      <a:r>
                        <a:rPr lang="ru-RU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20/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 </a:t>
                      </a:r>
                      <a:r>
                        <a:rPr lang="ru-RU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0593985"/>
              </p:ext>
            </p:extLst>
          </p:nvPr>
        </p:nvGraphicFramePr>
        <p:xfrm>
          <a:off x="9278251" y="1625509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Старший воспитатель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/>
                        <a:t>Передает информацию на проверку заведующему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 2</a:t>
                      </a:r>
                      <a:r>
                        <a:rPr lang="ru-RU" sz="900" dirty="0" smtClean="0"/>
                        <a:t>/</a:t>
                      </a:r>
                      <a:r>
                        <a:rPr lang="en-US" sz="900" dirty="0" smtClean="0"/>
                        <a:t>max 10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4757676"/>
              </p:ext>
            </p:extLst>
          </p:nvPr>
        </p:nvGraphicFramePr>
        <p:xfrm>
          <a:off x="591228" y="3206996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Заведующий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/>
                        <a:t>Отбор</a:t>
                      </a:r>
                      <a:r>
                        <a:rPr lang="ru-RU" sz="900" b="1" baseline="0" dirty="0" smtClean="0"/>
                        <a:t> материалов для размещения на сайте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l"/>
                      <a:r>
                        <a:rPr lang="ru-RU" sz="900" dirty="0" smtClean="0"/>
                        <a:t>                </a:t>
                      </a:r>
                      <a:r>
                        <a:rPr lang="en-US" sz="900" dirty="0" smtClean="0"/>
                        <a:t>min 10</a:t>
                      </a:r>
                      <a:r>
                        <a:rPr lang="ru-RU" sz="900" baseline="0" dirty="0" smtClean="0"/>
                        <a:t> /</a:t>
                      </a:r>
                      <a:r>
                        <a:rPr lang="en-US" sz="900" dirty="0" smtClean="0"/>
                        <a:t>max 20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5119687"/>
              </p:ext>
            </p:extLst>
          </p:nvPr>
        </p:nvGraphicFramePr>
        <p:xfrm>
          <a:off x="2862442" y="3272721"/>
          <a:ext cx="1751856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aseline="0" dirty="0" err="1" smtClean="0"/>
                        <a:t>Заведущий</a:t>
                      </a:r>
                      <a:endParaRPr lang="ru-RU" sz="900" b="1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baseline="0" dirty="0" smtClean="0"/>
                        <a:t>Передача полной информации старшему воспитателю для размещения на сайте.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 1</a:t>
                      </a:r>
                      <a:r>
                        <a:rPr lang="ru-RU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9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 2</a:t>
                      </a:r>
                      <a:r>
                        <a:rPr lang="ru-RU" sz="9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0563871"/>
              </p:ext>
            </p:extLst>
          </p:nvPr>
        </p:nvGraphicFramePr>
        <p:xfrm>
          <a:off x="5025861" y="3217402"/>
          <a:ext cx="1751856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Старший воспитатель</a:t>
                      </a:r>
                    </a:p>
                  </a:txBody>
                  <a:tcPr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/>
                        <a:t>Размещение информационного материала</a:t>
                      </a:r>
                      <a:r>
                        <a:rPr lang="ru-RU" sz="900" b="1" baseline="0" dirty="0" smtClean="0"/>
                        <a:t> на сайт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min 25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mak</a:t>
                      </a:r>
                      <a:r>
                        <a:rPr lang="en-US" sz="900" baseline="0" dirty="0" smtClean="0"/>
                        <a:t> 50 min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Стрелка вправо 21"/>
          <p:cNvSpPr/>
          <p:nvPr/>
        </p:nvSpPr>
        <p:spPr>
          <a:xfrm>
            <a:off x="4556324" y="1989235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65279" y="130748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2</a:t>
            </a:r>
            <a:endParaRPr lang="ru-RU" sz="9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43338" y="130748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/>
              <a:t>3</a:t>
            </a:r>
            <a:endParaRPr lang="ru-RU" sz="900" b="1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6718745" y="1989235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5956" y="1237132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4</a:t>
            </a:r>
            <a:endParaRPr lang="ru-RU" sz="900" b="1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8948382" y="1923532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9242650" y="1180487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/>
              <a:t>5</a:t>
            </a:r>
            <a:endParaRPr lang="ru-RU" sz="900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11099472" y="200349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214429" y="3471156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22990" y="2806004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6</a:t>
            </a:r>
            <a:endParaRPr lang="ru-RU" sz="900" b="1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4662429" y="3407656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2445205" y="3407656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32447" y="2881624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/>
              <a:t>8</a:t>
            </a:r>
            <a:endParaRPr lang="ru-RU" sz="9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862442" y="2887730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7</a:t>
            </a:r>
            <a:endParaRPr lang="ru-RU" sz="900" b="1" dirty="0"/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1972403" y="2601042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bg1"/>
                </a:solidFill>
              </a:rPr>
              <a:t>5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10192254" y="1045029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bg1"/>
                </a:solidFill>
              </a:rPr>
              <a:t>4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8046235" y="1053487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bg1"/>
                </a:solidFill>
              </a:rPr>
              <a:t>3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5891892" y="1053487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smtClean="0">
                <a:solidFill>
                  <a:schemeClr val="bg1"/>
                </a:solidFill>
              </a:rPr>
              <a:t>2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5" name="AutoShape 9"/>
          <p:cNvSpPr>
            <a:spLocks noChangeArrowheads="1"/>
          </p:cNvSpPr>
          <p:nvPr/>
        </p:nvSpPr>
        <p:spPr bwMode="auto">
          <a:xfrm>
            <a:off x="3809371" y="1094360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000" dirty="0" smtClean="0">
                <a:solidFill>
                  <a:schemeClr val="bg1"/>
                </a:solidFill>
              </a:rPr>
              <a:t>1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803602" y="4313474"/>
            <a:ext cx="560750" cy="404961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000" dirty="0" smtClean="0">
                <a:solidFill>
                  <a:schemeClr val="bg1"/>
                </a:solidFill>
              </a:rPr>
              <a:t>1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2733" y="4441436"/>
            <a:ext cx="35443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Длительный процесс подготовки информации</a:t>
            </a:r>
            <a:endParaRPr lang="ru-RU" sz="1200" dirty="0"/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875402" y="4811487"/>
            <a:ext cx="488950" cy="437858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smtClean="0">
                <a:solidFill>
                  <a:schemeClr val="bg1"/>
                </a:solidFill>
              </a:rPr>
              <a:t>2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2733" y="4989857"/>
            <a:ext cx="3754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Предоставление информации на бумажном носителе </a:t>
            </a:r>
          </a:p>
        </p:txBody>
      </p:sp>
      <p:sp>
        <p:nvSpPr>
          <p:cNvPr id="48" name="AutoShape 9"/>
          <p:cNvSpPr>
            <a:spLocks noChangeArrowheads="1"/>
          </p:cNvSpPr>
          <p:nvPr/>
        </p:nvSpPr>
        <p:spPr bwMode="auto">
          <a:xfrm>
            <a:off x="875402" y="5249344"/>
            <a:ext cx="488950" cy="47892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bg1"/>
                </a:solidFill>
              </a:rPr>
              <a:t>3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502733" y="5350305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Отсутствие единого стиля оформления информации. </a:t>
            </a:r>
            <a:r>
              <a:rPr lang="ru-RU" sz="1200" dirty="0" err="1" smtClean="0"/>
              <a:t>ния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50" name="AutoShape 9"/>
          <p:cNvSpPr>
            <a:spLocks noChangeArrowheads="1"/>
          </p:cNvSpPr>
          <p:nvPr/>
        </p:nvSpPr>
        <p:spPr bwMode="auto">
          <a:xfrm>
            <a:off x="875402" y="5728268"/>
            <a:ext cx="488950" cy="400390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bg1"/>
                </a:solidFill>
              </a:rPr>
              <a:t>4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93079" y="5728267"/>
            <a:ext cx="4654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Отсутствие  ответственного работника за размещение информации </a:t>
            </a:r>
            <a:endParaRPr lang="ru-RU" sz="1200" dirty="0"/>
          </a:p>
        </p:txBody>
      </p:sp>
      <p:sp>
        <p:nvSpPr>
          <p:cNvPr id="52" name="AutoShape 9"/>
          <p:cNvSpPr>
            <a:spLocks noChangeArrowheads="1"/>
          </p:cNvSpPr>
          <p:nvPr/>
        </p:nvSpPr>
        <p:spPr bwMode="auto">
          <a:xfrm>
            <a:off x="821852" y="6128658"/>
            <a:ext cx="524250" cy="468085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chemeClr val="bg1"/>
                </a:solidFill>
              </a:rPr>
              <a:t>5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85548" y="6128658"/>
            <a:ext cx="5008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Несвоевременное размещение информации. Занятость работника. </a:t>
            </a:r>
            <a:r>
              <a:rPr lang="ru-RU" sz="1200" dirty="0" err="1" smtClean="0"/>
              <a:t>ации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809405" y="5027139"/>
            <a:ext cx="43187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108мин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мин.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1ч.48мин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3ч.10мин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862761" y="2930972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</p:spTree>
    <p:extLst>
      <p:ext uri="{BB962C8B-B14F-4D97-AF65-F5344CB8AC3E}">
        <p14:creationId xmlns="" xmlns:p14="http://schemas.microsoft.com/office/powerpoint/2010/main" val="22581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4784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="" xmlns:a16="http://schemas.microsoft.com/office/drawing/2014/main" id="{BB0E51F4-6683-486D-828A-441F28358AC4}"/>
              </a:ext>
            </a:extLst>
          </p:cNvPr>
          <p:cNvSpPr/>
          <p:nvPr/>
        </p:nvSpPr>
        <p:spPr bwMode="auto">
          <a:xfrm>
            <a:off x="2546569" y="1110812"/>
            <a:ext cx="1474286" cy="1205000"/>
          </a:xfrm>
          <a:prstGeom prst="triangle">
            <a:avLst>
              <a:gd name="adj" fmla="val 49251"/>
            </a:avLst>
          </a:prstGeom>
          <a:solidFill>
            <a:srgbClr val="327FBE">
              <a:alpha val="21961"/>
            </a:srgb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рапеция 7">
            <a:extLst>
              <a:ext uri="{FF2B5EF4-FFF2-40B4-BE49-F238E27FC236}">
                <a16:creationId xmlns="" xmlns:a16="http://schemas.microsoft.com/office/drawing/2014/main" id="{FEA94B5E-3ECA-46F3-8242-90F1BA3E4187}"/>
              </a:ext>
            </a:extLst>
          </p:cNvPr>
          <p:cNvSpPr/>
          <p:nvPr/>
        </p:nvSpPr>
        <p:spPr bwMode="auto">
          <a:xfrm>
            <a:off x="-65107" y="4304102"/>
            <a:ext cx="6697638" cy="2500553"/>
          </a:xfrm>
          <a:prstGeom prst="trapezoid">
            <a:avLst>
              <a:gd name="adj" fmla="val 59506"/>
            </a:avLst>
          </a:prstGeom>
          <a:solidFill>
            <a:srgbClr val="0070C0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Трапеция 8">
            <a:extLst>
              <a:ext uri="{FF2B5EF4-FFF2-40B4-BE49-F238E27FC236}">
                <a16:creationId xmlns="" xmlns:a16="http://schemas.microsoft.com/office/drawing/2014/main" id="{59DC12A3-C1E8-4DAD-AB54-B0A685CCA0A8}"/>
              </a:ext>
            </a:extLst>
          </p:cNvPr>
          <p:cNvSpPr/>
          <p:nvPr/>
        </p:nvSpPr>
        <p:spPr bwMode="auto">
          <a:xfrm>
            <a:off x="1437273" y="2363485"/>
            <a:ext cx="3703543" cy="1841607"/>
          </a:xfrm>
          <a:prstGeom prst="trapezoid">
            <a:avLst>
              <a:gd name="adj" fmla="val 59506"/>
            </a:avLst>
          </a:prstGeom>
          <a:solidFill>
            <a:srgbClr val="4770B5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82426F1-1212-4CAB-9D7A-374AC91E8D3D}"/>
              </a:ext>
            </a:extLst>
          </p:cNvPr>
          <p:cNvSpPr/>
          <p:nvPr/>
        </p:nvSpPr>
        <p:spPr>
          <a:xfrm>
            <a:off x="2605462" y="1511801"/>
            <a:ext cx="1432030" cy="537746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Федеральный уровень</a:t>
            </a:r>
            <a:endParaRPr lang="ru-R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469C47B-2C08-462A-A103-80CA445B1B4E}"/>
              </a:ext>
            </a:extLst>
          </p:cNvPr>
          <p:cNvSpPr/>
          <p:nvPr/>
        </p:nvSpPr>
        <p:spPr>
          <a:xfrm>
            <a:off x="1993531" y="3565870"/>
            <a:ext cx="2580361" cy="304397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Региональный уровень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E5A6370-CD24-4CD9-A71A-C9E5DD12C635}"/>
              </a:ext>
            </a:extLst>
          </p:cNvPr>
          <p:cNvSpPr/>
          <p:nvPr/>
        </p:nvSpPr>
        <p:spPr>
          <a:xfrm>
            <a:off x="1829371" y="5103727"/>
            <a:ext cx="2555309" cy="378218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Местный уровень</a:t>
            </a:r>
            <a:endParaRPr lang="ru-RU" sz="16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16" y="5795318"/>
            <a:ext cx="792549" cy="67061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7924" y="6079553"/>
            <a:ext cx="798645" cy="67061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637" y="6139069"/>
            <a:ext cx="798645" cy="67061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3506" y="6001346"/>
            <a:ext cx="798645" cy="67061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8650" y="5801414"/>
            <a:ext cx="798645" cy="66452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465" y="2583150"/>
            <a:ext cx="792549" cy="67061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465" y="3283112"/>
            <a:ext cx="798645" cy="67061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465" y="4058735"/>
            <a:ext cx="798645" cy="67061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7369" y="4726954"/>
            <a:ext cx="798645" cy="67061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3465" y="5334425"/>
            <a:ext cx="798645" cy="664522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8101050" y="2682240"/>
            <a:ext cx="3805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Длительный процесс подготовки информации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199120" y="3381204"/>
            <a:ext cx="3805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Предоставление информации на бумажном носителе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086014" y="4058735"/>
            <a:ext cx="5038014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Несвоевременное размещение информации. Занятость</a:t>
            </a:r>
          </a:p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работника.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197737" y="4944122"/>
            <a:ext cx="3800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Отсутствие единого стиля оформления информации.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197737" y="5481945"/>
            <a:ext cx="3800784" cy="336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Отсутствие единого стиля оформления информации.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4358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684" y="1971598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3602" y="1752559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357160"/>
              </p:ext>
            </p:extLst>
          </p:nvPr>
        </p:nvGraphicFramePr>
        <p:xfrm>
          <a:off x="803602" y="2187139"/>
          <a:ext cx="1751856" cy="99198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23618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78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Поручение о размещении информации на сайте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789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2/5 минут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9726853"/>
              </p:ext>
            </p:extLst>
          </p:nvPr>
        </p:nvGraphicFramePr>
        <p:xfrm>
          <a:off x="3078847" y="2112921"/>
          <a:ext cx="2068620" cy="11843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68620"/>
              </a:tblGrid>
              <a:tr h="31571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9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57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информации для выборки материала (по электронным формам связи)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571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2/5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минут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8320625"/>
              </p:ext>
            </p:extLst>
          </p:nvPr>
        </p:nvGraphicFramePr>
        <p:xfrm>
          <a:off x="5610400" y="2083185"/>
          <a:ext cx="1751856" cy="1508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Ответственный работник за размещение информации (старший воспитатель)</a:t>
                      </a:r>
                      <a:endParaRPr lang="ru-RU" sz="9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и подготовка информации (по разработанному алгоритму и шаблону)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20/30 минут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5973003"/>
              </p:ext>
            </p:extLst>
          </p:nvPr>
        </p:nvGraphicFramePr>
        <p:xfrm>
          <a:off x="7775465" y="2083185"/>
          <a:ext cx="1751856" cy="1371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Ответственный работник за размещение информации (старший воспитатель)</a:t>
                      </a:r>
                      <a:endParaRPr lang="ru-RU" sz="9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материалла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электронной почте  заведующей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2/5 минут.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2941087"/>
              </p:ext>
            </p:extLst>
          </p:nvPr>
        </p:nvGraphicFramePr>
        <p:xfrm>
          <a:off x="9989578" y="2134366"/>
          <a:ext cx="1751856" cy="100529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/>
              </a:tblGrid>
              <a:tr h="3873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endParaRPr lang="ru-RU" sz="9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Отбор материала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10/20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минут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2645459" y="2530221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88038" y="1704291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2</a:t>
            </a:r>
            <a:endParaRPr lang="ru-RU" sz="9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91175" y="1660599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3</a:t>
            </a:r>
            <a:endParaRPr lang="ru-RU" sz="9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775465" y="1660599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4</a:t>
            </a:r>
            <a:endParaRPr lang="ru-RU" sz="9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989578" y="1683830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en-US" sz="900" b="1" dirty="0" smtClean="0"/>
              <a:t>5</a:t>
            </a:r>
            <a:endParaRPr lang="ru-RU" sz="900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5242503" y="2530221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402349" y="2598666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9616514" y="258584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10400" y="444955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25" name="TextBox 48"/>
          <p:cNvSpPr txBox="1">
            <a:spLocks noChangeArrowheads="1"/>
          </p:cNvSpPr>
          <p:nvPr/>
        </p:nvSpPr>
        <p:spPr bwMode="auto">
          <a:xfrm>
            <a:off x="7147559" y="4449554"/>
            <a:ext cx="33468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(время протекания процесса)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85 мин.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5973003"/>
              </p:ext>
            </p:extLst>
          </p:nvPr>
        </p:nvGraphicFramePr>
        <p:xfrm>
          <a:off x="3188151" y="4449553"/>
          <a:ext cx="1780015" cy="1234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80015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Ответственный работник за размещение информации (старший воспитатель)</a:t>
                      </a:r>
                      <a:endParaRPr lang="ru-RU" sz="9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Размещает информацию на сайте ДОУ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15 мин.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357160"/>
              </p:ext>
            </p:extLst>
          </p:nvPr>
        </p:nvGraphicFramePr>
        <p:xfrm>
          <a:off x="596444" y="4297709"/>
          <a:ext cx="1872436" cy="151429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2436"/>
              </a:tblGrid>
              <a:tr h="28348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357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информации по 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электроннам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формам связи ответственному работнику за размещение 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(старшему воспитателю)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357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 шага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5 мин.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Стрелка вправо 28"/>
          <p:cNvSpPr/>
          <p:nvPr/>
        </p:nvSpPr>
        <p:spPr>
          <a:xfrm>
            <a:off x="2555458" y="5054857"/>
            <a:ext cx="63269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26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4474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устранению проблем</a:t>
            </a:r>
          </a:p>
          <a:p>
            <a:pPr algn="ctr"/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934082"/>
              </p:ext>
            </p:extLst>
          </p:nvPr>
        </p:nvGraphicFramePr>
        <p:xfrm>
          <a:off x="287589" y="1001485"/>
          <a:ext cx="11468982" cy="5763768"/>
        </p:xfrm>
        <a:graphic>
          <a:graphicData uri="http://schemas.openxmlformats.org/drawingml/2006/table">
            <a:tbl>
              <a:tblPr/>
              <a:tblGrid>
                <a:gridCol w="2052840"/>
                <a:gridCol w="1752600"/>
                <a:gridCol w="1698171"/>
                <a:gridCol w="1534886"/>
                <a:gridCol w="1676400"/>
                <a:gridCol w="1698171"/>
                <a:gridCol w="1055914"/>
              </a:tblGrid>
              <a:tr h="699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Коренные причины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Документ, подтверждающий выполнение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ФИО, должность ответственного исполнителя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Предполагаемый эффект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22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Отсутствие  ответственного работника за размещение информации на сайте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Нет локального нормативного акта о назначении ответственного работника за размещение информации на сайте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Назначение ответственного работника за размещение информации на сайте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приказ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Белоусова Л.В., заведующий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Приказ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08.07.2021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Предоставление информации на бумажном носителе.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Отсутствие доступа к работе на компьютерной технике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Предоставление возможности делать электронный вариант информации на компьютере, планшете или телефоне.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Андреева Е.С. старший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Экономия 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09.07.2021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172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Отсутствие единого стиля оформления информации разного содержания.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Отсутствие общих требований к подготовке и оформлению материалов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Разработка чек- листов для контроля за качеством предоставляемой информации.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Разработка чек-листов для контроля за качеством предоставляемой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Андреева Е.С. старший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Использование шаблона для размещения информации на сайте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Получение полной, качественной информации на сайте о работе ДОУ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12.07.21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379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12449511"/>
              </p:ext>
            </p:extLst>
          </p:nvPr>
        </p:nvGraphicFramePr>
        <p:xfrm>
          <a:off x="287589" y="1433739"/>
          <a:ext cx="1088115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914"/>
                <a:gridCol w="1562983"/>
                <a:gridCol w="1534885"/>
                <a:gridCol w="1524000"/>
                <a:gridCol w="1469572"/>
                <a:gridCol w="1480457"/>
                <a:gridCol w="149134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Коренные причины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Документ, подтверждающий выполнение работы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ФИО, должность ответственного исполнителя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Предполагаемый эффект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Занятость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работника,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отсутствие на рабочем месте.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Производственная занятость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Передача информации  по электронной почте.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Передача информации по электронной почте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Андреева Е.С.,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Размещение актуальной информации без задержки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16.07.2021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Несвоевременное размещение информации.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Человеческий фактор, переключение на срочную работу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циклограммы деятельности ответственного работника за размещение информации на сайте.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Разработка циклограммы деятельности ответственного работника за размещение информации на сайте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Андреева Е.С., старший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Циклограмма деятельности ответственного за размещение информации на сайте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19.12.2020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устранению проблем</a:t>
            </a:r>
          </a:p>
          <a:p>
            <a:pPr algn="ctr"/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34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500"/>
            <a:ext cx="10515600" cy="99060"/>
          </a:xfrm>
        </p:spPr>
        <p:txBody>
          <a:bodyPr>
            <a:normAutofit fontScale="90000"/>
          </a:bodyPr>
          <a:lstStyle/>
          <a:p>
            <a:pPr algn="ctr"/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graphicFrame>
        <p:nvGraphicFramePr>
          <p:cNvPr id="8" name="Диаграмма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A68279A2-7DD5-467C-9CB6-CC723677891E}"/>
              </a:ext>
            </a:extLst>
          </p:cNvPr>
          <p:cNvGraphicFramePr>
            <a:graphicFrameLocks noGrp="1"/>
          </p:cNvGraphicFramePr>
          <p:nvPr/>
        </p:nvGraphicFramePr>
        <p:xfrm>
          <a:off x="655320" y="662940"/>
          <a:ext cx="10988040" cy="579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72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811</Words>
  <Application>Microsoft Office PowerPoint</Application>
  <PresentationFormat>Произвольный</PresentationFormat>
  <Paragraphs>206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План мероприятий по устранению проблем </vt:lpstr>
      <vt:lpstr>Слайд 9</vt:lpstr>
      <vt:lpstr>Визуализация (фотографии «Было» – «Стало»)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Пользователь</cp:lastModifiedBy>
  <cp:revision>109</cp:revision>
  <cp:lastPrinted>2021-01-21T03:56:26Z</cp:lastPrinted>
  <dcterms:created xsi:type="dcterms:W3CDTF">2019-04-02T07:58:05Z</dcterms:created>
  <dcterms:modified xsi:type="dcterms:W3CDTF">2021-09-24T08:26:22Z</dcterms:modified>
</cp:coreProperties>
</file>